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2" r:id="rId6"/>
    <p:sldId id="269" r:id="rId7"/>
    <p:sldId id="338" r:id="rId8"/>
    <p:sldId id="270" r:id="rId9"/>
    <p:sldId id="271" r:id="rId10"/>
    <p:sldId id="272" r:id="rId11"/>
    <p:sldId id="273" r:id="rId12"/>
    <p:sldId id="374" r:id="rId13"/>
    <p:sldId id="274" r:id="rId14"/>
    <p:sldId id="275" r:id="rId15"/>
    <p:sldId id="277" r:id="rId16"/>
    <p:sldId id="278" r:id="rId17"/>
    <p:sldId id="279" r:id="rId18"/>
    <p:sldId id="280" r:id="rId19"/>
    <p:sldId id="375" r:id="rId20"/>
    <p:sldId id="282" r:id="rId21"/>
    <p:sldId id="283" r:id="rId22"/>
    <p:sldId id="284" r:id="rId23"/>
    <p:sldId id="285" r:id="rId24"/>
    <p:sldId id="286" r:id="rId25"/>
    <p:sldId id="332" r:id="rId26"/>
    <p:sldId id="339" r:id="rId27"/>
    <p:sldId id="342" r:id="rId28"/>
    <p:sldId id="293" r:id="rId29"/>
    <p:sldId id="294" r:id="rId30"/>
    <p:sldId id="295" r:id="rId31"/>
    <p:sldId id="373" r:id="rId32"/>
    <p:sldId id="372" r:id="rId33"/>
    <p:sldId id="359" r:id="rId34"/>
    <p:sldId id="362" r:id="rId35"/>
    <p:sldId id="376" r:id="rId36"/>
    <p:sldId id="364" r:id="rId37"/>
    <p:sldId id="365" r:id="rId38"/>
    <p:sldId id="366" r:id="rId39"/>
    <p:sldId id="367" r:id="rId40"/>
    <p:sldId id="368" r:id="rId41"/>
    <p:sldId id="357" r:id="rId42"/>
    <p:sldId id="361" r:id="rId43"/>
    <p:sldId id="308" r:id="rId44"/>
    <p:sldId id="340" r:id="rId45"/>
    <p:sldId id="343" r:id="rId46"/>
    <p:sldId id="331" r:id="rId47"/>
    <p:sldId id="297" r:id="rId48"/>
    <p:sldId id="299" r:id="rId49"/>
    <p:sldId id="337" r:id="rId50"/>
    <p:sldId id="300" r:id="rId51"/>
    <p:sldId id="301" r:id="rId52"/>
    <p:sldId id="309" r:id="rId53"/>
    <p:sldId id="317" r:id="rId54"/>
    <p:sldId id="318" r:id="rId55"/>
    <p:sldId id="319" r:id="rId56"/>
    <p:sldId id="316" r:id="rId57"/>
    <p:sldId id="324" r:id="rId58"/>
    <p:sldId id="341" r:id="rId59"/>
    <p:sldId id="345" r:id="rId60"/>
    <p:sldId id="344" r:id="rId61"/>
    <p:sldId id="310" r:id="rId62"/>
    <p:sldId id="311" r:id="rId63"/>
    <p:sldId id="312" r:id="rId64"/>
    <p:sldId id="32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78" d="100"/>
          <a:sy n="78" d="100"/>
        </p:scale>
        <p:origin x="67" y="1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7/31/2015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7/31/2015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7/31/2015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7/31/2015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sp>
        <p:nvSpPr>
          <p:cNvPr id="3" name="Content Placeholder 2"/>
          <p:cNvSpPr>
            <a:spLocks noGrp="1"/>
          </p:cNvSpPr>
          <p:nvPr>
            <p:ph idx="1"/>
          </p:nvPr>
        </p:nvSpPr>
        <p:spPr>
          <a:xfrm>
            <a:off x="2442576" y="2605413"/>
            <a:ext cx="5361140" cy="3496393"/>
          </a:xfrm>
        </p:spPr>
        <p:txBody>
          <a:bodyPr/>
          <a:lstStyle/>
          <a:p>
            <a:endParaRPr lang="en-US" dirty="0"/>
          </a:p>
        </p:txBody>
      </p:sp>
      <p:pic>
        <p:nvPicPr>
          <p:cNvPr id="3074" name="Picture 2" descr="D:\CDL\Desktop\PIC\new\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96" y="1703540"/>
            <a:ext cx="6283435" cy="484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7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099" name="Picture 3" descr="D:\CDL\Desktop\PIC\new\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2716" y="1940969"/>
            <a:ext cx="5537300" cy="42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pic>
        <p:nvPicPr>
          <p:cNvPr id="5122" name="Picture 2" descr="D:\CDL\Desktop\PIC\n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35" y="1741118"/>
            <a:ext cx="6912126" cy="458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73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or take picture</a:t>
            </a:r>
            <a:endParaRPr lang="en-US" sz="4000" dirty="0"/>
          </a:p>
        </p:txBody>
      </p:sp>
      <p:pic>
        <p:nvPicPr>
          <p:cNvPr id="6146" name="Picture 2" descr="D:\CDL\Desktop\PIC\new\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698" y="1690688"/>
            <a:ext cx="5947793" cy="458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4807252" cy="2862322"/>
          </a:xfrm>
          <a:prstGeom prst="rect">
            <a:avLst/>
          </a:prstGeom>
          <a:noFill/>
        </p:spPr>
        <p:txBody>
          <a:bodyPr wrap="square" rtlCol="0">
            <a:spAutoFit/>
          </a:bodyPr>
          <a:lstStyle/>
          <a:p>
            <a:r>
              <a:rPr lang="en-US" dirty="0" smtClean="0"/>
              <a:t>If you are running on a physical device you will be able to use the device’s camera to take a photo.  </a:t>
            </a:r>
          </a:p>
          <a:p>
            <a:endParaRPr lang="en-US" dirty="0"/>
          </a:p>
          <a:p>
            <a:r>
              <a:rPr lang="en-US" dirty="0" smtClean="0"/>
              <a:t>If you are running in the simulator you will be able to take a photo with your computer’s web cam if you have your simulator configured to use the web cam.</a:t>
            </a:r>
          </a:p>
          <a:p>
            <a:endParaRPr lang="en-US" dirty="0"/>
          </a:p>
          <a:p>
            <a:r>
              <a:rPr lang="en-US" dirty="0" smtClean="0"/>
              <a:t>If you do not have a camera configured you will be able to select a photo.</a:t>
            </a:r>
            <a:endParaRPr lang="en-US" dirty="0"/>
          </a:p>
        </p:txBody>
      </p:sp>
    </p:spTree>
    <p:extLst>
      <p:ext uri="{BB962C8B-B14F-4D97-AF65-F5344CB8AC3E}">
        <p14:creationId xmlns:p14="http://schemas.microsoft.com/office/powerpoint/2010/main" val="32010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42850" y="1775521"/>
            <a:ext cx="5631143" cy="4351338"/>
          </a:xfrm>
          <a:prstGeom prst="rect">
            <a:avLst/>
          </a:prstGeom>
        </p:spPr>
      </p:pic>
      <p:pic>
        <p:nvPicPr>
          <p:cNvPr id="7170" name="Picture 2" descr="D:\CDL\Desktop\PIC\new\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8" y="1628384"/>
            <a:ext cx="5991183" cy="46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8194"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2389" y="1690688"/>
            <a:ext cx="5895091" cy="454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5002306" cy="1477328"/>
          </a:xfrm>
          <a:prstGeom prst="rect">
            <a:avLst/>
          </a:prstGeom>
          <a:noFill/>
        </p:spPr>
        <p:txBody>
          <a:bodyPr wrap="square" rtlCol="0">
            <a:spAutoFit/>
          </a:bodyPr>
          <a:lstStyle/>
          <a:p>
            <a:r>
              <a:rPr lang="en-US" dirty="0"/>
              <a:t>Picture is </a:t>
            </a:r>
            <a:r>
              <a:rPr lang="en-US" dirty="0" smtClean="0"/>
              <a:t>uploaded </a:t>
            </a:r>
            <a:r>
              <a:rPr lang="en-US" dirty="0"/>
              <a:t>to Room Inspection Photos Document Library </a:t>
            </a:r>
            <a:endParaRPr lang="en-US" dirty="0" smtClean="0"/>
          </a:p>
          <a:p>
            <a:endParaRPr lang="en-US" dirty="0" smtClean="0"/>
          </a:p>
          <a:p>
            <a:r>
              <a:rPr lang="en-US" dirty="0" smtClean="0"/>
              <a:t>Inspection comment </a:t>
            </a:r>
            <a:r>
              <a:rPr lang="en-US" dirty="0"/>
              <a:t>is created in Inspection Comments List</a:t>
            </a:r>
          </a:p>
        </p:txBody>
      </p:sp>
    </p:spTree>
    <p:extLst>
      <p:ext uri="{BB962C8B-B14F-4D97-AF65-F5344CB8AC3E}">
        <p14:creationId xmlns:p14="http://schemas.microsoft.com/office/powerpoint/2010/main" val="3786936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incident</a:t>
            </a:r>
            <a:endParaRPr lang="en-US" dirty="0"/>
          </a:p>
        </p:txBody>
      </p:sp>
      <p:sp>
        <p:nvSpPr>
          <p:cNvPr id="5" name="Text Placeholder 4"/>
          <p:cNvSpPr>
            <a:spLocks noGrp="1"/>
          </p:cNvSpPr>
          <p:nvPr>
            <p:ph type="body" idx="1"/>
          </p:nvPr>
        </p:nvSpPr>
        <p:spPr/>
        <p:txBody>
          <a:bodyPr/>
          <a:lstStyle/>
          <a:p>
            <a:r>
              <a:rPr lang="en-US" dirty="0" smtClean="0"/>
              <a:t>Incidents indicate there is a problem that needs to be repaired.</a:t>
            </a:r>
            <a:endParaRPr lang="en-US" dirty="0"/>
          </a:p>
          <a:p>
            <a:endParaRPr lang="en-US" dirty="0"/>
          </a:p>
        </p:txBody>
      </p:sp>
    </p:spTree>
    <p:extLst>
      <p:ext uri="{BB962C8B-B14F-4D97-AF65-F5344CB8AC3E}">
        <p14:creationId xmlns:p14="http://schemas.microsoft.com/office/powerpoint/2010/main" val="41539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10242" name="Picture 2" descr="D:\CDL\Desktop\PIC\new\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241" y="2066795"/>
            <a:ext cx="4934345" cy="389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0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11266" name="Picture 2" descr="D:\CDL\Desktop\PIC\new\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sp>
        <p:nvSpPr>
          <p:cNvPr id="3" name="TextBox 2"/>
          <p:cNvSpPr txBox="1"/>
          <p:nvPr/>
        </p:nvSpPr>
        <p:spPr>
          <a:xfrm>
            <a:off x="551329" y="2339788"/>
            <a:ext cx="5002306" cy="1754326"/>
          </a:xfrm>
          <a:prstGeom prst="rect">
            <a:avLst/>
          </a:prstGeom>
          <a:noFill/>
        </p:spPr>
        <p:txBody>
          <a:bodyPr wrap="square" rtlCol="0">
            <a:spAutoFit/>
          </a:bodyPr>
          <a:lstStyle/>
          <a:p>
            <a:r>
              <a:rPr lang="en-US" dirty="0"/>
              <a:t>Incident is created in Incidents </a:t>
            </a:r>
            <a:r>
              <a:rPr lang="en-US" dirty="0" smtClean="0"/>
              <a:t>List</a:t>
            </a:r>
          </a:p>
          <a:p>
            <a:endParaRPr lang="en-US" dirty="0" smtClean="0"/>
          </a:p>
          <a:p>
            <a:r>
              <a:rPr lang="en-US" dirty="0"/>
              <a:t>Photo is added to Room Inspection </a:t>
            </a:r>
            <a:r>
              <a:rPr lang="en-US" dirty="0" smtClean="0"/>
              <a:t>Photos Document Library</a:t>
            </a:r>
          </a:p>
          <a:p>
            <a:endParaRPr lang="en-US" dirty="0" smtClean="0"/>
          </a:p>
          <a:p>
            <a:r>
              <a:rPr lang="en-US" dirty="0"/>
              <a:t>Workflow Task is created for Dispatcher</a:t>
            </a:r>
          </a:p>
        </p:txBody>
      </p:sp>
      <p:pic>
        <p:nvPicPr>
          <p:cNvPr id="12290" name="Picture 2" descr="D:\CDL\Desktop\PIC\new\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3635" y="216261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events for the day after the demo.  For example, if you are doing the demo on the October 28 then delete all entries on the October 29.</a:t>
            </a:r>
          </a:p>
          <a:p>
            <a:r>
              <a:rPr lang="en-US" dirty="0" smtClean="0"/>
              <a:t>This step is done to make the calendar clean so it is easy to see the new calendar invites that are added with the Unified API.</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13314" name="Picture 2" descr="D:\CDL\Desktop\PIC\new\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747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1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a:t>
            </a:r>
            <a:r>
              <a:rPr lang="en-US" dirty="0" smtClean="0"/>
              <a:t>in Inspections List is </a:t>
            </a:r>
            <a:r>
              <a:rPr lang="en-US" dirty="0"/>
              <a:t>updated with Finalized </a:t>
            </a:r>
            <a:r>
              <a:rPr lang="en-US" dirty="0" smtClean="0"/>
              <a:t>Date </a:t>
            </a:r>
            <a:endParaRPr lang="en-US" dirty="0"/>
          </a:p>
        </p:txBody>
      </p:sp>
      <p:pic>
        <p:nvPicPr>
          <p:cNvPr id="14338" name="Picture 2" descr="D:\CDL\Desktop\PIC\new\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8988" y="189603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r>
              <a:rPr lang="en-US" sz="2000" dirty="0" smtClean="0"/>
              <a:t>If </a:t>
            </a:r>
            <a:r>
              <a:rPr lang="en-US" sz="2000" dirty="0"/>
              <a:t>you have not already </a:t>
            </a:r>
            <a:r>
              <a:rPr lang="en-US" sz="2000" dirty="0" smtClean="0"/>
              <a:t>signed</a:t>
            </a:r>
            <a:br>
              <a:rPr lang="en-US" sz="2000" dirty="0" smtClean="0"/>
            </a:br>
            <a:r>
              <a:rPr lang="en-US" sz="2000" dirty="0" smtClean="0"/>
              <a:t>in with this </a:t>
            </a:r>
            <a:r>
              <a:rPr lang="en-US" sz="2000" dirty="0"/>
              <a:t>user you will </a:t>
            </a:r>
            <a:r>
              <a:rPr lang="en-US" sz="2000" dirty="0" smtClean="0"/>
              <a:t>be</a:t>
            </a:r>
            <a:br>
              <a:rPr lang="en-US" sz="2000" dirty="0" smtClean="0"/>
            </a:br>
            <a:r>
              <a:rPr lang="en-US" sz="2000" dirty="0" smtClean="0"/>
              <a:t>prompted </a:t>
            </a:r>
            <a:r>
              <a:rPr lang="en-US" sz="2000" dirty="0"/>
              <a:t>to reset </a:t>
            </a:r>
            <a:r>
              <a:rPr lang="en-US" sz="2000" dirty="0" smtClean="0"/>
              <a:t>the user’s</a:t>
            </a:r>
            <a:br>
              <a:rPr lang="en-US" sz="2000" dirty="0" smtClean="0"/>
            </a:br>
            <a:r>
              <a:rPr lang="en-US" sz="2000" dirty="0" smtClean="0"/>
              <a:t>password</a:t>
            </a:r>
            <a:r>
              <a:rPr lang="en-US" sz="2000" dirty="0"/>
              <a:t>.</a:t>
            </a:r>
          </a:p>
        </p:txBody>
      </p:sp>
      <p:pic>
        <p:nvPicPr>
          <p:cNvPr id="15362" name="Picture 2" descr="D:\CDL\Desktop\PIC\new\2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00914" y="3120304"/>
            <a:ext cx="6949440" cy="352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68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Dispatcher Scheduling Walkthrough</a:t>
            </a:r>
            <a:endParaRPr lang="en-US" dirty="0"/>
          </a:p>
        </p:txBody>
      </p:sp>
      <p:sp>
        <p:nvSpPr>
          <p:cNvPr id="3" name="Text Placeholder 2"/>
          <p:cNvSpPr>
            <a:spLocks noGrp="1"/>
          </p:cNvSpPr>
          <p:nvPr>
            <p:ph type="body" idx="1"/>
          </p:nvPr>
        </p:nvSpPr>
        <p:spPr/>
        <p:txBody>
          <a:bodyPr/>
          <a:lstStyle/>
          <a:p>
            <a:r>
              <a:rPr lang="en-US" dirty="0" smtClean="0"/>
              <a:t>The dispatcher reviews the incident found at the property and schedules a repair.</a:t>
            </a:r>
            <a:endParaRPr lang="en-US" dirty="0"/>
          </a:p>
        </p:txBody>
      </p:sp>
    </p:spTree>
    <p:extLst>
      <p:ext uri="{BB962C8B-B14F-4D97-AF65-F5344CB8AC3E}">
        <p14:creationId xmlns:p14="http://schemas.microsoft.com/office/powerpoint/2010/main" val="231511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Inspection report email is sent to property owner and dispatcher</a:t>
            </a:r>
            <a:br>
              <a:rPr lang="en-US" dirty="0" smtClean="0"/>
            </a:br>
            <a:r>
              <a:rPr lang="en-US" sz="2000" dirty="0" smtClean="0"/>
              <a:t>Log in with Dispatcher account to see the email</a:t>
            </a:r>
            <a:br>
              <a:rPr lang="en-US" sz="2000" dirty="0" smtClean="0"/>
            </a:br>
            <a:r>
              <a:rPr lang="en-US" sz="2000" dirty="0"/>
              <a:t/>
            </a:r>
            <a:br>
              <a:rPr lang="en-US" sz="2000" dirty="0"/>
            </a:br>
            <a:r>
              <a:rPr lang="en-US" sz="2000" dirty="0"/>
              <a:t>Username: </a:t>
            </a:r>
            <a:r>
              <a:rPr lang="en-US" sz="2000" dirty="0" err="1" smtClean="0">
                <a:hlinkClick r:id="rId2"/>
              </a:rPr>
              <a:t>katiej</a:t>
            </a:r>
            <a:r>
              <a:rPr lang="en-US" sz="2000" dirty="0" smtClean="0">
                <a:hlinkClick r:id="rId2"/>
              </a:rPr>
              <a:t>@&lt;</a:t>
            </a:r>
            <a:r>
              <a:rPr lang="en-US" sz="2000" dirty="0" err="1">
                <a:hlinkClick r:id="rId2"/>
              </a:rPr>
              <a:t>tenanacy</a:t>
            </a:r>
            <a:r>
              <a:rPr lang="en-US" sz="2000" dirty="0">
                <a:hlinkClick r:id="rId2"/>
              </a:rPr>
              <a:t>&gt;.onmicrosoft.com</a:t>
            </a:r>
            <a:r>
              <a:rPr lang="en-US" sz="2000" dirty="0"/>
              <a:t/>
            </a:r>
            <a:br>
              <a:rPr lang="en-US" sz="2000" dirty="0"/>
            </a:br>
            <a:r>
              <a:rPr lang="en-US" sz="2000" dirty="0"/>
              <a:t>Password: TempP@ssw0rd!</a:t>
            </a:r>
            <a:br>
              <a:rPr lang="en-US" sz="2000" dirty="0"/>
            </a:br>
            <a:r>
              <a:rPr lang="en-US" sz="2000" dirty="0"/>
              <a:t/>
            </a:r>
            <a:br>
              <a:rPr lang="en-US" sz="2000" dirty="0"/>
            </a:br>
            <a:r>
              <a:rPr lang="en-US" sz="2000" dirty="0" smtClean="0"/>
              <a:t>If </a:t>
            </a:r>
            <a:r>
              <a:rPr lang="en-US" sz="2000" dirty="0"/>
              <a:t>you have not already </a:t>
            </a:r>
            <a:r>
              <a:rPr lang="en-US" sz="2000" dirty="0" smtClean="0"/>
              <a:t>signed</a:t>
            </a:r>
            <a:br>
              <a:rPr lang="en-US" sz="2000" dirty="0" smtClean="0"/>
            </a:br>
            <a:r>
              <a:rPr lang="en-US" sz="2000" dirty="0" smtClean="0"/>
              <a:t>in with this </a:t>
            </a:r>
            <a:r>
              <a:rPr lang="en-US" sz="2000" dirty="0"/>
              <a:t>user you will </a:t>
            </a:r>
            <a:r>
              <a:rPr lang="en-US" sz="2000" dirty="0" smtClean="0"/>
              <a:t>be</a:t>
            </a:r>
            <a:br>
              <a:rPr lang="en-US" sz="2000" dirty="0" smtClean="0"/>
            </a:br>
            <a:r>
              <a:rPr lang="en-US" sz="2000" dirty="0" smtClean="0"/>
              <a:t>prompted </a:t>
            </a:r>
            <a:r>
              <a:rPr lang="en-US" sz="2000" dirty="0"/>
              <a:t>to reset </a:t>
            </a:r>
            <a:r>
              <a:rPr lang="en-US" sz="2000" dirty="0" smtClean="0"/>
              <a:t>the user’s</a:t>
            </a:r>
            <a:br>
              <a:rPr lang="en-US" sz="2000" dirty="0" smtClean="0"/>
            </a:br>
            <a:r>
              <a:rPr lang="en-US" sz="2000" dirty="0" smtClean="0"/>
              <a:t>password</a:t>
            </a:r>
            <a:r>
              <a:rPr lang="en-US" sz="2000" dirty="0"/>
              <a:t>.</a:t>
            </a:r>
          </a:p>
        </p:txBody>
      </p:sp>
      <p:pic>
        <p:nvPicPr>
          <p:cNvPr id="16386" name="Picture 2" descr="D:\CDL\Desktop\PIC\new\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499" y="3276066"/>
            <a:ext cx="7876032" cy="3063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2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Property </a:t>
            </a:r>
            <a:r>
              <a:rPr lang="en-US" dirty="0"/>
              <a:t>Management </a:t>
            </a:r>
            <a:r>
              <a:rPr lang="en-US" dirty="0" smtClean="0"/>
              <a:t>Web App Dashboard and click Need Repair</a:t>
            </a:r>
            <a:endParaRPr lang="en-US" dirty="0"/>
          </a:p>
        </p:txBody>
      </p:sp>
      <p:pic>
        <p:nvPicPr>
          <p:cNvPr id="17410" name="Picture 2" descr="D:\CDL\Desktop\PIC\new\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064" y="1825625"/>
            <a:ext cx="86018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9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18434" name="Picture 2" descr="D:\CDL\Desktop\PIC\new\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064" y="1825625"/>
            <a:ext cx="86018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95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smtClean="0"/>
              <a:t>View the members associated with the Unified Group corresponding to this property.</a:t>
            </a:r>
            <a:br>
              <a:rPr lang="en-US" dirty="0" smtClean="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19458"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0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323563" y="3274345"/>
            <a:ext cx="1215024" cy="683879"/>
          </a:xfrm>
          <a:prstGeom prst="wedgeRoundRectCallout">
            <a:avLst>
              <a:gd name="adj1" fmla="val 111760"/>
              <a:gd name="adj2" fmla="val -106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Members</a:t>
            </a:r>
            <a:endParaRPr lang="en-US" dirty="0">
              <a:solidFill>
                <a:schemeClr val="bg1"/>
              </a:solidFill>
            </a:endParaRPr>
          </a:p>
        </p:txBody>
      </p:sp>
    </p:spTree>
    <p:extLst>
      <p:ext uri="{BB962C8B-B14F-4D97-AF65-F5344CB8AC3E}">
        <p14:creationId xmlns:p14="http://schemas.microsoft.com/office/powerpoint/2010/main" val="147843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dirty="0" smtClean="0"/>
              <a:t>View the videos associated with the incident.</a:t>
            </a:r>
            <a:br>
              <a:rPr lang="en-US" dirty="0" smtClean="0"/>
            </a:br>
            <a:r>
              <a:rPr lang="en-US" dirty="0" smtClean="0"/>
              <a:t/>
            </a:r>
            <a:br>
              <a:rPr lang="en-US" dirty="0" smtClean="0"/>
            </a:br>
            <a:r>
              <a:rPr lang="en-US" dirty="0"/>
              <a:t>Click one of the </a:t>
            </a:r>
            <a:r>
              <a:rPr lang="en-US" dirty="0" smtClean="0"/>
              <a:t>videos in </a:t>
            </a:r>
            <a:r>
              <a:rPr lang="en-US" dirty="0"/>
              <a:t>the </a:t>
            </a:r>
            <a:r>
              <a:rPr lang="en-US" dirty="0" smtClean="0"/>
              <a:t>page and </a:t>
            </a:r>
            <a:r>
              <a:rPr lang="en-US" dirty="0"/>
              <a:t>a new browser window opens to view the </a:t>
            </a:r>
            <a:r>
              <a:rPr lang="en-US" dirty="0" smtClean="0"/>
              <a:t>video.</a:t>
            </a:r>
            <a:br>
              <a:rPr lang="en-US" dirty="0" smtClean="0"/>
            </a:br>
            <a:endParaRPr lang="en-US" dirty="0"/>
          </a:p>
        </p:txBody>
      </p:sp>
      <p:sp>
        <p:nvSpPr>
          <p:cNvPr id="7" name="Title 1"/>
          <p:cNvSpPr txBox="1">
            <a:spLocks/>
          </p:cNvSpPr>
          <p:nvPr/>
        </p:nvSpPr>
        <p:spPr>
          <a:xfrm>
            <a:off x="9133114" y="3219918"/>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799551" y="3858016"/>
            <a:ext cx="864296" cy="438411"/>
          </a:xfrm>
          <a:prstGeom prst="wedgeRoundRectCallout">
            <a:avLst>
              <a:gd name="adj1" fmla="val 295109"/>
              <a:gd name="adj2" fmla="val -27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Videos</a:t>
            </a:r>
          </a:p>
        </p:txBody>
      </p:sp>
    </p:spTree>
    <p:extLst>
      <p:ext uri="{BB962C8B-B14F-4D97-AF65-F5344CB8AC3E}">
        <p14:creationId xmlns:p14="http://schemas.microsoft.com/office/powerpoint/2010/main" val="88306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22144" cy="4651375"/>
          </a:xfrm>
        </p:spPr>
        <p:txBody>
          <a:bodyPr>
            <a:normAutofit fontScale="90000"/>
          </a:bodyPr>
          <a:lstStyle/>
          <a:p>
            <a:r>
              <a:rPr lang="en-US" dirty="0" smtClean="0"/>
              <a:t>View the conversations associated with the Unified Group corresponding to this property.</a:t>
            </a:r>
            <a:br>
              <a:rPr lang="en-US" dirty="0" smtClean="0"/>
            </a:br>
            <a:r>
              <a:rPr lang="en-US" dirty="0" smtClean="0"/>
              <a:t/>
            </a:r>
            <a:br>
              <a:rPr lang="en-US" dirty="0" smtClean="0"/>
            </a:br>
            <a:r>
              <a:rPr lang="en-US" dirty="0" smtClean="0"/>
              <a:t>Click one of the conversations in the list and a new browser window opens to view the conversation.</a:t>
            </a: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0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634632" y="4822320"/>
            <a:ext cx="1653436" cy="542601"/>
          </a:xfrm>
          <a:prstGeom prst="wedgeRoundRectCallout">
            <a:avLst>
              <a:gd name="adj1" fmla="val 120076"/>
              <a:gd name="adj2" fmla="val -2438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Conversations</a:t>
            </a:r>
          </a:p>
        </p:txBody>
      </p:sp>
    </p:spTree>
    <p:extLst>
      <p:ext uri="{BB962C8B-B14F-4D97-AF65-F5344CB8AC3E}">
        <p14:creationId xmlns:p14="http://schemas.microsoft.com/office/powerpoint/2010/main" val="405284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4919229" cy="4651375"/>
          </a:xfrm>
        </p:spPr>
        <p:txBody>
          <a:bodyPr>
            <a:normAutofit/>
          </a:bodyPr>
          <a:lstStyle/>
          <a:p>
            <a:r>
              <a:rPr lang="en-US" dirty="0" smtClean="0"/>
              <a:t>View the conversation in a new web browser.</a:t>
            </a:r>
            <a:endParaRPr lang="en-US" dirty="0"/>
          </a:p>
        </p:txBody>
      </p:sp>
      <p:pic>
        <p:nvPicPr>
          <p:cNvPr id="20482" name="Picture 2" descr="D:\CDL\Desktop\PIC\new\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554" y="526094"/>
            <a:ext cx="6339840" cy="613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8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6133647"/>
          </a:xfrm>
        </p:spPr>
        <p:txBody>
          <a:bodyPr>
            <a:normAutofit/>
          </a:bodyPr>
          <a:lstStyle/>
          <a:p>
            <a:r>
              <a:rPr lang="en-US" sz="3600" dirty="0" smtClean="0"/>
              <a:t>View the a recent document associated with the Unified Group corresponding to this property.</a:t>
            </a:r>
            <a:br>
              <a:rPr lang="en-US" sz="3600" dirty="0" smtClean="0"/>
            </a:br>
            <a:r>
              <a:rPr lang="en-US" sz="3600" dirty="0" smtClean="0"/>
              <a:t/>
            </a:r>
            <a:br>
              <a:rPr lang="en-US" sz="3600" dirty="0" smtClean="0"/>
            </a:br>
            <a:r>
              <a:rPr lang="en-US" sz="3600" dirty="0" smtClean="0"/>
              <a:t>Recent documents are documents that have been modified in the last 7 days.</a:t>
            </a:r>
            <a:br>
              <a:rPr lang="en-US" sz="3600" dirty="0" smtClean="0"/>
            </a:br>
            <a:r>
              <a:rPr lang="en-US" sz="3600" dirty="0" smtClean="0"/>
              <a:t/>
            </a:r>
            <a:br>
              <a:rPr lang="en-US" sz="3600" dirty="0" smtClean="0"/>
            </a:br>
            <a:r>
              <a:rPr lang="en-US" sz="3600" dirty="0" smtClean="0"/>
              <a:t>Click one of the documents in the list and a new browser window opens to view the document.</a:t>
            </a:r>
            <a:endParaRPr lang="en-US" sz="3600" dirty="0"/>
          </a:p>
        </p:txBody>
      </p:sp>
      <p:sp>
        <p:nvSpPr>
          <p:cNvPr id="7" name="Title 1"/>
          <p:cNvSpPr txBox="1">
            <a:spLocks/>
          </p:cNvSpPr>
          <p:nvPr/>
        </p:nvSpPr>
        <p:spPr>
          <a:xfrm>
            <a:off x="6683829" y="33178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87862"/>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959748" y="3722213"/>
            <a:ext cx="1465545" cy="839244"/>
          </a:xfrm>
          <a:prstGeom prst="wedgeRoundRectCallout">
            <a:avLst>
              <a:gd name="adj1" fmla="val 127885"/>
              <a:gd name="adj2" fmla="val -16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Recent</a:t>
            </a:r>
            <a:r>
              <a:rPr lang="en-US" dirty="0" smtClean="0">
                <a:solidFill>
                  <a:srgbClr val="FF0000"/>
                </a:solidFill>
              </a:rPr>
              <a:t> </a:t>
            </a:r>
            <a:r>
              <a:rPr lang="en-US" dirty="0">
                <a:solidFill>
                  <a:schemeClr val="bg1"/>
                </a:solidFill>
              </a:rPr>
              <a:t>documents</a:t>
            </a:r>
          </a:p>
        </p:txBody>
      </p:sp>
    </p:spTree>
    <p:extLst>
      <p:ext uri="{BB962C8B-B14F-4D97-AF65-F5344CB8AC3E}">
        <p14:creationId xmlns:p14="http://schemas.microsoft.com/office/powerpoint/2010/main" val="1556940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5729941" cy="1616076"/>
          </a:xfrm>
        </p:spPr>
        <p:txBody>
          <a:bodyPr>
            <a:normAutofit/>
          </a:bodyPr>
          <a:lstStyle/>
          <a:p>
            <a:r>
              <a:rPr lang="en-US" dirty="0" smtClean="0"/>
              <a:t>View the document in a new web browser.</a:t>
            </a:r>
            <a:endParaRPr lang="en-US" dirty="0"/>
          </a:p>
        </p:txBody>
      </p:sp>
      <p:pic>
        <p:nvPicPr>
          <p:cNvPr id="3" name="Picture 2"/>
          <p:cNvPicPr>
            <a:picLocks noChangeAspect="1"/>
          </p:cNvPicPr>
          <p:nvPr/>
        </p:nvPicPr>
        <p:blipFill>
          <a:blip r:embed="rId2"/>
          <a:stretch>
            <a:fillRect/>
          </a:stretch>
        </p:blipFill>
        <p:spPr>
          <a:xfrm>
            <a:off x="6779709" y="193026"/>
            <a:ext cx="4818391" cy="6493260"/>
          </a:xfrm>
          <a:prstGeom prst="rect">
            <a:avLst/>
          </a:prstGeom>
        </p:spPr>
      </p:pic>
    </p:spTree>
    <p:extLst>
      <p:ext uri="{BB962C8B-B14F-4D97-AF65-F5344CB8AC3E}">
        <p14:creationId xmlns:p14="http://schemas.microsoft.com/office/powerpoint/2010/main" val="2532647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34670" cy="5396358"/>
          </a:xfrm>
        </p:spPr>
        <p:txBody>
          <a:bodyPr>
            <a:normAutofit fontScale="90000"/>
          </a:bodyPr>
          <a:lstStyle/>
          <a:p>
            <a:r>
              <a:rPr lang="en-US" dirty="0" smtClean="0"/>
              <a:t>View the documents associated with the Files library in the Unified Group corresponding to this property.</a:t>
            </a:r>
            <a:br>
              <a:rPr lang="en-US" dirty="0" smtClean="0"/>
            </a:br>
            <a:r>
              <a:rPr lang="en-US" dirty="0" smtClean="0"/>
              <a:t/>
            </a:r>
            <a:br>
              <a:rPr lang="en-US" dirty="0" smtClean="0"/>
            </a:br>
            <a:r>
              <a:rPr lang="en-US" dirty="0" smtClean="0"/>
              <a:t>Click the See more link at the bottom of the list and a new browser window opens to view the documents.</a:t>
            </a: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992"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947781" y="5708491"/>
            <a:ext cx="1540701" cy="601249"/>
          </a:xfrm>
          <a:prstGeom prst="wedgeRoundRectCallout">
            <a:avLst>
              <a:gd name="adj1" fmla="val 115657"/>
              <a:gd name="adj2" fmla="val -64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Documents</a:t>
            </a:r>
          </a:p>
        </p:txBody>
      </p:sp>
    </p:spTree>
    <p:extLst>
      <p:ext uri="{BB962C8B-B14F-4D97-AF65-F5344CB8AC3E}">
        <p14:creationId xmlns:p14="http://schemas.microsoft.com/office/powerpoint/2010/main" val="3411811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182242" cy="1182298"/>
          </a:xfrm>
        </p:spPr>
        <p:txBody>
          <a:bodyPr>
            <a:normAutofit/>
          </a:bodyPr>
          <a:lstStyle/>
          <a:p>
            <a:r>
              <a:rPr lang="en-US" dirty="0" smtClean="0"/>
              <a:t>View the documents in a new web browser.</a:t>
            </a:r>
            <a:endParaRPr lang="en-US" dirty="0"/>
          </a:p>
        </p:txBody>
      </p:sp>
      <p:pic>
        <p:nvPicPr>
          <p:cNvPr id="5" name="Picture 2" descr="D:\CDL\Desktop\PIC\new\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020" y="1547423"/>
            <a:ext cx="9265920" cy="493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41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dirty="0" smtClean="0"/>
              <a:t>Click the Upload button to upload a document to the Files library in the Unified Group corresponding to this property.</a:t>
            </a:r>
            <a:br>
              <a:rPr lang="en-US" dirty="0" smtClean="0"/>
            </a:br>
            <a:r>
              <a:rPr lang="en-US" dirty="0" smtClean="0"/>
              <a:t/>
            </a:r>
            <a:br>
              <a:rPr lang="en-US" dirty="0" smtClean="0"/>
            </a:br>
            <a:r>
              <a:rPr lang="en-US" dirty="0" smtClean="0"/>
              <a:t>The page and list refresh after the file is uploaded.</a:t>
            </a: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468"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4682648" y="5733097"/>
            <a:ext cx="1565752" cy="865115"/>
          </a:xfrm>
          <a:prstGeom prst="wedgeRoundRectCallout">
            <a:avLst>
              <a:gd name="adj1" fmla="val 132767"/>
              <a:gd name="adj2" fmla="val 27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smtClean="0">
                <a:solidFill>
                  <a:schemeClr val="bg1"/>
                </a:solidFill>
              </a:rPr>
              <a:t>Upload</a:t>
            </a:r>
            <a:endParaRPr lang="en-US" dirty="0">
              <a:solidFill>
                <a:schemeClr val="bg1"/>
              </a:solidFill>
            </a:endParaRPr>
          </a:p>
        </p:txBody>
      </p:sp>
    </p:spTree>
    <p:extLst>
      <p:ext uri="{BB962C8B-B14F-4D97-AF65-F5344CB8AC3E}">
        <p14:creationId xmlns:p14="http://schemas.microsoft.com/office/powerpoint/2010/main" val="426341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dirty="0" smtClean="0"/>
              <a:t>Click the Annotate Images button to create a new page in the OneNote notebook in the Unified Group corresponding to this property.</a:t>
            </a:r>
            <a:br>
              <a:rPr lang="en-US" dirty="0" smtClean="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052686" y="4008724"/>
            <a:ext cx="1565754" cy="845042"/>
          </a:xfrm>
          <a:prstGeom prst="wedgeRoundRectCallout">
            <a:avLst>
              <a:gd name="adj1" fmla="val 195967"/>
              <a:gd name="adj2" fmla="val -224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Annotate </a:t>
            </a:r>
            <a:r>
              <a:rPr lang="en-US" dirty="0" smtClean="0">
                <a:solidFill>
                  <a:schemeClr val="bg1"/>
                </a:solidFill>
              </a:rPr>
              <a:t>Images</a:t>
            </a:r>
            <a:endParaRPr lang="en-US" dirty="0">
              <a:solidFill>
                <a:schemeClr val="bg1"/>
              </a:solidFill>
            </a:endParaRPr>
          </a:p>
        </p:txBody>
      </p:sp>
    </p:spTree>
    <p:extLst>
      <p:ext uri="{BB962C8B-B14F-4D97-AF65-F5344CB8AC3E}">
        <p14:creationId xmlns:p14="http://schemas.microsoft.com/office/powerpoint/2010/main" val="139634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smtClean="0"/>
              <a:t>View the new OneNote page in a new web browser and make annotations to the images in it.</a:t>
            </a:r>
            <a:endParaRPr lang="en-US" dirty="0"/>
          </a:p>
        </p:txBody>
      </p:sp>
      <p:pic>
        <p:nvPicPr>
          <p:cNvPr id="22530" name="Picture 2" descr="D:\CDL\Desktop\PIC\new\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626" y="1981201"/>
            <a:ext cx="6109335" cy="476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0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5"/>
            <a:ext cx="6622768" cy="1325563"/>
          </a:xfrm>
        </p:spPr>
        <p:txBody>
          <a:bodyPr>
            <a:normAutofit fontScale="90000"/>
          </a:bodyPr>
          <a:lstStyle/>
          <a:p>
            <a:r>
              <a:rPr lang="en-US" dirty="0" smtClean="0"/>
              <a:t>Enter comments, select Ron</a:t>
            </a:r>
            <a:br>
              <a:rPr lang="en-US" dirty="0" smtClean="0"/>
            </a:br>
            <a:r>
              <a:rPr lang="en-US" dirty="0" smtClean="0"/>
              <a:t>Gabel, select Time, </a:t>
            </a:r>
            <a:br>
              <a:rPr lang="en-US" dirty="0" smtClean="0"/>
            </a:br>
            <a:r>
              <a:rPr lang="en-US" dirty="0" smtClean="0"/>
              <a:t>click Schedule Repair</a:t>
            </a:r>
            <a:endParaRPr lang="en-US" dirty="0"/>
          </a:p>
        </p:txBody>
      </p:sp>
      <p:sp>
        <p:nvSpPr>
          <p:cNvPr id="3" name="TextBox 2"/>
          <p:cNvSpPr txBox="1"/>
          <p:nvPr/>
        </p:nvSpPr>
        <p:spPr>
          <a:xfrm>
            <a:off x="416859" y="2027331"/>
            <a:ext cx="6447404" cy="1754326"/>
          </a:xfrm>
          <a:prstGeom prst="rect">
            <a:avLst/>
          </a:prstGeom>
          <a:noFill/>
        </p:spPr>
        <p:txBody>
          <a:bodyPr wrap="square" rtlCol="0">
            <a:spAutoFit/>
          </a:bodyPr>
          <a:lstStyle/>
          <a:p>
            <a:r>
              <a:rPr lang="en-US" dirty="0" smtClean="0"/>
              <a:t>Incident in Incident List is </a:t>
            </a:r>
            <a:r>
              <a:rPr lang="en-US" dirty="0"/>
              <a:t>updated to reflect Status, Repair Scheduled Date, and Repair Person </a:t>
            </a:r>
            <a:r>
              <a:rPr lang="en-US" dirty="0" smtClean="0"/>
              <a:t>assigned</a:t>
            </a:r>
          </a:p>
          <a:p>
            <a:endParaRPr lang="en-US" dirty="0" smtClean="0"/>
          </a:p>
          <a:p>
            <a:r>
              <a:rPr lang="en-US" dirty="0"/>
              <a:t>Workflow Task for Dispatcher is </a:t>
            </a:r>
            <a:r>
              <a:rPr lang="en-US" dirty="0" smtClean="0"/>
              <a:t>completed</a:t>
            </a:r>
          </a:p>
          <a:p>
            <a:r>
              <a:rPr lang="en-US" dirty="0"/>
              <a:t/>
            </a:r>
            <a:br>
              <a:rPr lang="en-US" dirty="0"/>
            </a:br>
            <a:r>
              <a:rPr lang="en-US" dirty="0"/>
              <a:t>Workflow Task for Repair Person is created</a:t>
            </a:r>
          </a:p>
        </p:txBody>
      </p:sp>
      <p:pic>
        <p:nvPicPr>
          <p:cNvPr id="7" name="Picture 2" descr="D:\CDL\Desktop\PIC\new\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90" y="169831"/>
            <a:ext cx="4779264" cy="66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1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660346" cy="3918777"/>
          </a:xfrm>
        </p:spPr>
        <p:txBody>
          <a:bodyPr>
            <a:normAutofit/>
          </a:bodyPr>
          <a:lstStyle/>
          <a:p>
            <a:r>
              <a:rPr lang="en-US" dirty="0" smtClean="0"/>
              <a:t>View the shared calendar for the Unified Group associated with the property in a new web browser.</a:t>
            </a:r>
            <a:br>
              <a:rPr lang="en-US" dirty="0" smtClean="0"/>
            </a:br>
            <a:r>
              <a:rPr lang="en-US" dirty="0" smtClean="0"/>
              <a:t/>
            </a:r>
            <a:br>
              <a:rPr lang="en-US" dirty="0" smtClean="0"/>
            </a:br>
            <a:r>
              <a:rPr lang="en-US" dirty="0" smtClean="0"/>
              <a:t>Click the new event.</a:t>
            </a:r>
            <a:endParaRPr lang="en-US" dirty="0"/>
          </a:p>
        </p:txBody>
      </p:sp>
      <p:sp>
        <p:nvSpPr>
          <p:cNvPr id="5" name="Title 1"/>
          <p:cNvSpPr txBox="1">
            <a:spLocks/>
          </p:cNvSpPr>
          <p:nvPr/>
        </p:nvSpPr>
        <p:spPr>
          <a:xfrm>
            <a:off x="416859" y="4421688"/>
            <a:ext cx="6397300" cy="2104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1026" name="Picture 2" descr="D:\CDL\Desktop\14356566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571" y="87682"/>
            <a:ext cx="4939429" cy="668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71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Walkthrough</a:t>
            </a:r>
            <a:endParaRPr lang="en-US" dirty="0"/>
          </a:p>
        </p:txBody>
      </p:sp>
      <p:sp>
        <p:nvSpPr>
          <p:cNvPr id="3" name="Text Placeholder 2"/>
          <p:cNvSpPr>
            <a:spLocks noGrp="1"/>
          </p:cNvSpPr>
          <p:nvPr>
            <p:ph type="body" idx="1"/>
          </p:nvPr>
        </p:nvSpPr>
        <p:spPr/>
        <p:txBody>
          <a:bodyPr/>
          <a:lstStyle/>
          <a:p>
            <a:r>
              <a:rPr lang="en-US" dirty="0" smtClean="0"/>
              <a:t>The inspector arrives at the property and uses the Inspection mobile app to report inspection findings.</a:t>
            </a:r>
            <a:endParaRPr lang="en-US" dirty="0"/>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repair and mention the repair is scheduled</a:t>
            </a:r>
            <a:endParaRPr lang="en-US" dirty="0"/>
          </a:p>
        </p:txBody>
      </p:sp>
      <p:pic>
        <p:nvPicPr>
          <p:cNvPr id="23554" name="Picture 2" descr="D:\CDL\Desktop\PIC\new\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4346" y="1825625"/>
            <a:ext cx="88233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123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Repair Walkthrough</a:t>
            </a:r>
            <a:endParaRPr lang="en-US" dirty="0"/>
          </a:p>
        </p:txBody>
      </p:sp>
      <p:sp>
        <p:nvSpPr>
          <p:cNvPr id="3" name="Text Placeholder 2"/>
          <p:cNvSpPr>
            <a:spLocks noGrp="1"/>
          </p:cNvSpPr>
          <p:nvPr>
            <p:ph type="body" idx="1"/>
          </p:nvPr>
        </p:nvSpPr>
        <p:spPr/>
        <p:txBody>
          <a:bodyPr/>
          <a:lstStyle/>
          <a:p>
            <a:r>
              <a:rPr lang="en-US" dirty="0"/>
              <a:t>The </a:t>
            </a:r>
            <a:r>
              <a:rPr lang="en-US" dirty="0" smtClean="0"/>
              <a:t>repair person reviews </a:t>
            </a:r>
            <a:r>
              <a:rPr lang="en-US" dirty="0"/>
              <a:t>the incident found at the </a:t>
            </a:r>
            <a:r>
              <a:rPr lang="en-US" dirty="0" smtClean="0"/>
              <a:t>property, repairs the incident, documents the repairs, and submits the repair for approval.</a:t>
            </a:r>
            <a:endParaRPr lang="en-US" dirty="0"/>
          </a:p>
          <a:p>
            <a:endParaRPr lang="en-US" dirty="0"/>
          </a:p>
        </p:txBody>
      </p:sp>
    </p:spTree>
    <p:extLst>
      <p:ext uri="{BB962C8B-B14F-4D97-AF65-F5344CB8AC3E}">
        <p14:creationId xmlns:p14="http://schemas.microsoft.com/office/powerpoint/2010/main" val="884457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smtClean="0"/>
              <a:t>Accept repair event</a:t>
            </a:r>
            <a:br>
              <a:rPr lang="en-US" dirty="0" smtClean="0"/>
            </a:br>
            <a:r>
              <a:rPr lang="en-US" sz="2700" dirty="0" smtClean="0"/>
              <a:t>Log in with </a:t>
            </a:r>
            <a:r>
              <a:rPr lang="en-US" sz="2700" dirty="0" err="1" smtClean="0"/>
              <a:t>thhe</a:t>
            </a:r>
            <a:r>
              <a:rPr lang="en-US" sz="2700" dirty="0" smtClean="0"/>
              <a:t> Repair Person account to see the email for the repair event</a:t>
            </a:r>
            <a:br>
              <a:rPr lang="en-US" sz="2700" dirty="0" smtClean="0"/>
            </a:br>
            <a:r>
              <a:rPr lang="en-US" sz="2700" dirty="0"/>
              <a:t/>
            </a:r>
            <a:br>
              <a:rPr lang="en-US" sz="2700" dirty="0"/>
            </a:br>
            <a:r>
              <a:rPr lang="en-US" sz="2800" dirty="0"/>
              <a:t>Username: </a:t>
            </a:r>
            <a:r>
              <a:rPr lang="en-US" sz="2800" dirty="0" err="1" smtClean="0">
                <a:hlinkClick r:id="rId2"/>
              </a:rPr>
              <a:t>rong</a:t>
            </a:r>
            <a:r>
              <a:rPr lang="en-US" sz="2800" dirty="0" smtClean="0">
                <a:hlinkClick r:id="rId2"/>
              </a:rPr>
              <a:t>@&lt;</a:t>
            </a:r>
            <a:r>
              <a:rPr lang="en-US" sz="2800" dirty="0" err="1">
                <a:hlinkClick r:id="rId2"/>
              </a:rPr>
              <a:t>tenanacy</a:t>
            </a:r>
            <a:r>
              <a:rPr lang="en-US" sz="2800" dirty="0">
                <a:hlinkClick r:id="rId2"/>
              </a:rPr>
              <a:t>&gt;.onmicrosoft.com</a:t>
            </a:r>
            <a:r>
              <a:rPr lang="en-US" sz="2800" dirty="0"/>
              <a:t/>
            </a:r>
            <a:br>
              <a:rPr lang="en-US" sz="2800" dirty="0"/>
            </a:br>
            <a:r>
              <a:rPr lang="en-US" sz="2800" dirty="0"/>
              <a:t>Password: TempP@ssw0rd!</a:t>
            </a:r>
            <a:br>
              <a:rPr lang="en-US" sz="2800" dirty="0"/>
            </a:br>
            <a:r>
              <a:rPr lang="en-US" sz="2800" dirty="0"/>
              <a:t/>
            </a:r>
            <a:br>
              <a:rPr lang="en-US" sz="2800" dirty="0"/>
            </a:br>
            <a:r>
              <a:rPr lang="en-US" sz="2800" dirty="0" smtClean="0"/>
              <a:t>If </a:t>
            </a:r>
            <a:r>
              <a:rPr lang="en-US" sz="2800" dirty="0"/>
              <a:t>you have not already </a:t>
            </a:r>
            <a:r>
              <a:rPr lang="en-US" sz="2800" dirty="0" smtClean="0"/>
              <a:t>signed</a:t>
            </a:r>
            <a:br>
              <a:rPr lang="en-US" sz="2800" dirty="0" smtClean="0"/>
            </a:br>
            <a:r>
              <a:rPr lang="en-US" sz="2800" dirty="0" smtClean="0"/>
              <a:t>in with this </a:t>
            </a:r>
            <a:r>
              <a:rPr lang="en-US" sz="2800" dirty="0"/>
              <a:t>user you will </a:t>
            </a:r>
            <a:r>
              <a:rPr lang="en-US" sz="2800" dirty="0" smtClean="0"/>
              <a:t>be</a:t>
            </a:r>
            <a:br>
              <a:rPr lang="en-US" sz="2800" dirty="0" smtClean="0"/>
            </a:br>
            <a:r>
              <a:rPr lang="en-US" sz="2800" dirty="0" smtClean="0"/>
              <a:t>prompted </a:t>
            </a:r>
            <a:r>
              <a:rPr lang="en-US" sz="2800" dirty="0"/>
              <a:t>to reset </a:t>
            </a:r>
            <a:r>
              <a:rPr lang="en-US" sz="2800" dirty="0" smtClean="0"/>
              <a:t>the user’s</a:t>
            </a:r>
            <a:br>
              <a:rPr lang="en-US" sz="2800" dirty="0" smtClean="0"/>
            </a:br>
            <a:r>
              <a:rPr lang="en-US" sz="2800" dirty="0" smtClean="0"/>
              <a:t>password</a:t>
            </a:r>
            <a:r>
              <a:rPr lang="en-US" sz="2800" dirty="0"/>
              <a:t>.</a:t>
            </a:r>
            <a:endParaRPr lang="en-US" sz="2700" dirty="0"/>
          </a:p>
        </p:txBody>
      </p:sp>
      <p:pic>
        <p:nvPicPr>
          <p:cNvPr id="24578" name="Picture 2" descr="D:\CDL\Desktop\PIC\new\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894" y="3593212"/>
            <a:ext cx="6720840" cy="2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48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 and accept it</a:t>
            </a:r>
            <a:endParaRPr lang="en-US" dirty="0"/>
          </a:p>
        </p:txBody>
      </p:sp>
      <p:pic>
        <p:nvPicPr>
          <p:cNvPr id="25602" name="Picture 2" descr="D:\CDL\Desktop\PIC\new\4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8113" y="1562579"/>
            <a:ext cx="6816566" cy="51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305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endParaRPr lang="en-US" sz="2400" dirty="0"/>
          </a:p>
        </p:txBody>
      </p:sp>
      <p:sp>
        <p:nvSpPr>
          <p:cNvPr id="3" name="TextBox 2"/>
          <p:cNvSpPr txBox="1"/>
          <p:nvPr/>
        </p:nvSpPr>
        <p:spPr>
          <a:xfrm>
            <a:off x="349623" y="1331259"/>
            <a:ext cx="3429000" cy="5355312"/>
          </a:xfrm>
          <a:prstGeom prst="rect">
            <a:avLst/>
          </a:prstGeom>
          <a:noFill/>
        </p:spPr>
        <p:txBody>
          <a:bodyPr wrap="square" rtlCol="0">
            <a:spAutoFit/>
          </a:bodyPr>
          <a:lstStyle/>
          <a:p>
            <a:r>
              <a:rPr lang="en-US" dirty="0" smtClean="0"/>
              <a:t>In order open the Repair iOS app you can click the Open in repair app link when you are viewing this email in the native iOS Mail client.</a:t>
            </a:r>
          </a:p>
          <a:p>
            <a:endParaRPr lang="en-US" dirty="0"/>
          </a:p>
          <a:p>
            <a:r>
              <a:rPr lang="en-US" dirty="0" smtClean="0"/>
              <a:t>If you are not using the native iOS Mail client to view the email.  Open Safari on your iOS Simulator or your iPad where the app is installed.  Enter repairapp://&lt;Incident ID&gt; in the URL textbox and press enter, where &lt;Incident ID&gt; is equal to the Incident ID in the email.</a:t>
            </a:r>
          </a:p>
          <a:p>
            <a:endParaRPr lang="en-US" dirty="0"/>
          </a:p>
          <a:p>
            <a:r>
              <a:rPr lang="en-US" dirty="0" smtClean="0"/>
              <a:t>In the example on this slide you would enter repairapp://19 in Safari on your iOS Simulator or iPad.</a:t>
            </a:r>
            <a:endParaRPr lang="en-US" dirty="0"/>
          </a:p>
        </p:txBody>
      </p:sp>
      <p:pic>
        <p:nvPicPr>
          <p:cNvPr id="26626" name="Picture 2" descr="D:\CDL\Desktop\PIC\new\4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8623" y="1825626"/>
            <a:ext cx="8193881" cy="35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16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Repair Person credentials </a:t>
            </a:r>
            <a:br>
              <a:rPr lang="en-US" dirty="0" smtClean="0"/>
            </a:br>
            <a:r>
              <a:rPr lang="en-US" dirty="0" smtClean="0"/>
              <a:t/>
            </a:r>
            <a:br>
              <a:rPr lang="en-US" dirty="0" smtClean="0"/>
            </a:br>
            <a:r>
              <a:rPr lang="en-US" sz="2200" dirty="0" smtClean="0"/>
              <a:t>Username</a:t>
            </a:r>
            <a:r>
              <a:rPr lang="en-US" sz="2200" dirty="0"/>
              <a:t>: </a:t>
            </a:r>
            <a:r>
              <a:rPr lang="en-US" sz="2200" dirty="0" err="1" smtClean="0">
                <a:hlinkClick r:id="rId2"/>
              </a:rPr>
              <a:t>robb</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r>
              <a:rPr lang="en-US" sz="2200" dirty="0"/>
              <a:t>Do not check Keep Me Signed In</a:t>
            </a:r>
            <a:br>
              <a:rPr lang="en-US" sz="2200" dirty="0"/>
            </a:br>
            <a:r>
              <a:rPr lang="en-US" sz="2200" dirty="0"/>
              <a:t>Click Sign In</a:t>
            </a:r>
            <a:r>
              <a:rPr lang="en-US" sz="2200" dirty="0" smtClean="0"/>
              <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incident assigned by the dispatcher</a:t>
            </a:r>
            <a:endParaRPr lang="en-US" dirty="0"/>
          </a:p>
        </p:txBody>
      </p:sp>
      <p:pic>
        <p:nvPicPr>
          <p:cNvPr id="27650" name="Picture 2" descr="D:\CDL\Desktop\PIC\new\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714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dispatcher’s comments</a:t>
            </a:r>
            <a:endParaRPr lang="en-US" dirty="0"/>
          </a:p>
        </p:txBody>
      </p:sp>
      <p:pic>
        <p:nvPicPr>
          <p:cNvPr id="28675" name="Picture 3" descr="D:\CDL\Desktop\PIC\new\5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29698" name="Picture 2" descr="D:\CDL\Desktop\PIC\new\5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1" y="1825625"/>
            <a:ext cx="5657088" cy="436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35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device</a:t>
            </a:r>
            <a:endParaRPr lang="en-US" dirty="0"/>
          </a:p>
        </p:txBody>
      </p:sp>
      <p:pic>
        <p:nvPicPr>
          <p:cNvPr id="2" name="Content Placeholder 1"/>
          <p:cNvPicPr>
            <a:picLocks noGrp="1" noChangeAspect="1"/>
          </p:cNvPicPr>
          <p:nvPr>
            <p:ph idx="1"/>
          </p:nvPr>
        </p:nvPicPr>
        <p:blipFill>
          <a:blip r:embed="rId2"/>
          <a:stretch>
            <a:fillRect/>
          </a:stretch>
        </p:blipFill>
        <p:spPr>
          <a:xfrm>
            <a:off x="5500716" y="1690688"/>
            <a:ext cx="5654412" cy="4351338"/>
          </a:xfrm>
          <a:prstGeom prst="rect">
            <a:avLst/>
          </a:prstGeom>
        </p:spPr>
      </p:pic>
      <p:sp>
        <p:nvSpPr>
          <p:cNvPr id="4" name="TextBox 3"/>
          <p:cNvSpPr txBox="1"/>
          <p:nvPr/>
        </p:nvSpPr>
        <p:spPr>
          <a:xfrm>
            <a:off x="551329" y="2339788"/>
            <a:ext cx="4750715" cy="1754326"/>
          </a:xfrm>
          <a:prstGeom prst="rect">
            <a:avLst/>
          </a:prstGeom>
          <a:noFill/>
        </p:spPr>
        <p:txBody>
          <a:bodyPr wrap="square" rtlCol="0">
            <a:spAutoFit/>
          </a:bodyPr>
          <a:lstStyle/>
          <a:p>
            <a:r>
              <a:rPr lang="en-US" dirty="0" smtClean="0"/>
              <a:t>In this demo script the screenshots for the mobile devices were taken in the iOS simulator.  </a:t>
            </a:r>
          </a:p>
          <a:p>
            <a:endParaRPr lang="en-US" dirty="0"/>
          </a:p>
          <a:p>
            <a:r>
              <a:rPr lang="en-US" dirty="0" smtClean="0"/>
              <a:t>The steps are identical in the iOS, Android, Cordova, </a:t>
            </a:r>
            <a:r>
              <a:rPr lang="en-US" dirty="0" err="1" smtClean="0"/>
              <a:t>Xamarin</a:t>
            </a:r>
            <a:r>
              <a:rPr lang="en-US" dirty="0" smtClean="0"/>
              <a:t>, and Windows Universal mobile apps.</a:t>
            </a:r>
            <a:endParaRPr lang="en-US" dirty="0"/>
          </a:p>
        </p:txBody>
      </p:sp>
    </p:spTree>
    <p:extLst>
      <p:ext uri="{BB962C8B-B14F-4D97-AF65-F5344CB8AC3E}">
        <p14:creationId xmlns:p14="http://schemas.microsoft.com/office/powerpoint/2010/main" val="114078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inspector comments</a:t>
            </a:r>
            <a:endParaRPr lang="en-US" dirty="0"/>
          </a:p>
        </p:txBody>
      </p:sp>
      <p:pic>
        <p:nvPicPr>
          <p:cNvPr id="30722" name="Picture 2" descr="D:\CDL\Desktop\PIC\new\5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143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31746"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86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the X to close</a:t>
            </a:r>
            <a:endParaRPr lang="en-US" dirty="0"/>
          </a:p>
        </p:txBody>
      </p:sp>
      <p:pic>
        <p:nvPicPr>
          <p:cNvPr id="32770" name="Picture 2" descr="D:\CDL\Desktop\PIC\new\5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24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t>
            </a:r>
            <a:r>
              <a:rPr lang="en-US" dirty="0" smtClean="0"/>
              <a:t>App, </a:t>
            </a:r>
            <a:r>
              <a:rPr lang="en-US" dirty="0"/>
              <a:t>take a picture and enter comments.  Then, </a:t>
            </a:r>
            <a:r>
              <a:rPr lang="en-US" dirty="0" smtClean="0"/>
              <a:t>tap </a:t>
            </a:r>
            <a:r>
              <a:rPr lang="en-US" dirty="0"/>
              <a:t>Done.</a:t>
            </a:r>
          </a:p>
        </p:txBody>
      </p:sp>
      <p:pic>
        <p:nvPicPr>
          <p:cNvPr id="33794" name="Picture 2" descr="D:\CDL\Desktop\PIC\new\6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05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sp>
        <p:nvSpPr>
          <p:cNvPr id="3" name="TextBox 2"/>
          <p:cNvSpPr txBox="1"/>
          <p:nvPr/>
        </p:nvSpPr>
        <p:spPr>
          <a:xfrm>
            <a:off x="510988" y="1798730"/>
            <a:ext cx="4787153" cy="2308324"/>
          </a:xfrm>
          <a:prstGeom prst="rect">
            <a:avLst/>
          </a:prstGeom>
          <a:noFill/>
        </p:spPr>
        <p:txBody>
          <a:bodyPr wrap="square" rtlCol="0">
            <a:spAutoFit/>
          </a:bodyPr>
          <a:lstStyle/>
          <a:p>
            <a:r>
              <a:rPr lang="en-US" dirty="0"/>
              <a:t>Incident </a:t>
            </a:r>
            <a:r>
              <a:rPr lang="en-US" dirty="0" smtClean="0"/>
              <a:t>List is updated </a:t>
            </a:r>
            <a:r>
              <a:rPr lang="en-US" dirty="0"/>
              <a:t>with Repair comments, Status, and Repair Completed </a:t>
            </a:r>
            <a:r>
              <a:rPr lang="en-US" dirty="0" smtClean="0"/>
              <a:t>date</a:t>
            </a:r>
          </a:p>
          <a:p>
            <a:endParaRPr lang="en-US" dirty="0"/>
          </a:p>
          <a:p>
            <a:r>
              <a:rPr lang="en-US" dirty="0"/>
              <a:t>Photo is added to Repair Photos </a:t>
            </a:r>
            <a:r>
              <a:rPr lang="en-US" dirty="0" smtClean="0"/>
              <a:t>Library</a:t>
            </a:r>
          </a:p>
          <a:p>
            <a:endParaRPr lang="en-US" dirty="0"/>
          </a:p>
          <a:p>
            <a:r>
              <a:rPr lang="en-US" dirty="0"/>
              <a:t>Workflow Task for Repair Person is </a:t>
            </a:r>
            <a:r>
              <a:rPr lang="en-US" dirty="0" smtClean="0"/>
              <a:t>completed</a:t>
            </a:r>
          </a:p>
          <a:p>
            <a:r>
              <a:rPr lang="en-US" dirty="0"/>
              <a:t/>
            </a:r>
            <a:br>
              <a:rPr lang="en-US" dirty="0"/>
            </a:br>
            <a:r>
              <a:rPr lang="en-US" dirty="0"/>
              <a:t>Workflow Task for Dispatcher is created</a:t>
            </a:r>
          </a:p>
        </p:txBody>
      </p:sp>
      <p:pic>
        <p:nvPicPr>
          <p:cNvPr id="34818" name="Picture 2" descr="D:\CDL\Desktop\PIC\new\6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8572" y="147489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644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 Repair Walkthrough</a:t>
            </a:r>
            <a:endParaRPr lang="en-US" dirty="0"/>
          </a:p>
        </p:txBody>
      </p:sp>
      <p:sp>
        <p:nvSpPr>
          <p:cNvPr id="3" name="Text Placeholder 2"/>
          <p:cNvSpPr>
            <a:spLocks noGrp="1"/>
          </p:cNvSpPr>
          <p:nvPr>
            <p:ph type="body" idx="1"/>
          </p:nvPr>
        </p:nvSpPr>
        <p:spPr/>
        <p:txBody>
          <a:bodyPr/>
          <a:lstStyle/>
          <a:p>
            <a:r>
              <a:rPr lang="en-US" dirty="0" smtClean="0"/>
              <a:t>The dispatcher reviews the completed repair and approves it.</a:t>
            </a:r>
            <a:endParaRPr lang="en-US" dirty="0"/>
          </a:p>
        </p:txBody>
      </p:sp>
    </p:spTree>
    <p:extLst>
      <p:ext uri="{BB962C8B-B14F-4D97-AF65-F5344CB8AC3E}">
        <p14:creationId xmlns:p14="http://schemas.microsoft.com/office/powerpoint/2010/main" val="2372664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a:t>
            </a:r>
            <a:r>
              <a:rPr lang="en-US" dirty="0" smtClean="0"/>
              <a:t>Property Owner and Dispatcher </a:t>
            </a:r>
            <a:r>
              <a:rPr lang="en-US" dirty="0"/>
              <a:t>to </a:t>
            </a:r>
            <a:r>
              <a:rPr lang="en-US" dirty="0" smtClean="0"/>
              <a:t>tell them the repair is complete. </a:t>
            </a:r>
            <a:r>
              <a:rPr lang="en-US" sz="2700" dirty="0"/>
              <a:t>Log in with dispatcher </a:t>
            </a:r>
            <a:r>
              <a:rPr lang="en-US" sz="2700" dirty="0" smtClean="0"/>
              <a:t>to </a:t>
            </a:r>
            <a:r>
              <a:rPr lang="en-US" sz="2700" dirty="0"/>
              <a:t>view email</a:t>
            </a:r>
            <a:r>
              <a:rPr lang="en-US" sz="2700" dirty="0" smtClean="0"/>
              <a:t>.</a:t>
            </a:r>
            <a:br>
              <a:rPr lang="en-US" sz="2700"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7890" name="Picture 2" descr="D:\CDL\Desktop\PIC\new\6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1038" y="2741535"/>
            <a:ext cx="10515600" cy="40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35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a:t>
            </a:r>
            <a:r>
              <a:rPr lang="en-US" dirty="0" smtClean="0"/>
              <a:t>repair. </a:t>
            </a:r>
            <a:r>
              <a:rPr lang="en-US" sz="2700" dirty="0"/>
              <a:t>Log in with dispatcher to view email</a:t>
            </a:r>
            <a:r>
              <a:rPr lang="en-US" sz="2700" dirty="0" smtClean="0"/>
              <a:t>.</a:t>
            </a:r>
            <a:br>
              <a:rPr lang="en-US" sz="2700" dirty="0" smtClean="0"/>
            </a:br>
            <a:r>
              <a:rPr lang="en-US" dirty="0" smtClean="0"/>
              <a:t/>
            </a:r>
            <a:br>
              <a:rPr lang="en-US" dirty="0" smtClean="0"/>
            </a:br>
            <a:r>
              <a:rPr lang="en-US" sz="2200" dirty="0" smtClean="0"/>
              <a:t>Username</a:t>
            </a:r>
            <a:r>
              <a:rPr lang="en-US" sz="2200" dirty="0"/>
              <a:t>: </a:t>
            </a:r>
            <a:r>
              <a:rPr lang="en-US" sz="2200" dirty="0" err="1" smtClean="0">
                <a:hlinkClick r:id="rId2"/>
              </a:rPr>
              <a:t>katiej</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endParaRPr lang="en-US" dirty="0"/>
          </a:p>
        </p:txBody>
      </p:sp>
      <p:pic>
        <p:nvPicPr>
          <p:cNvPr id="36866" name="Picture 2" descr="D:\CDL\Desktop\PIC\new\6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0726" y="2880382"/>
            <a:ext cx="10515600" cy="339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00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the Property </a:t>
            </a:r>
            <a:r>
              <a:rPr lang="en-US" dirty="0"/>
              <a:t>Management </a:t>
            </a:r>
            <a:r>
              <a:rPr lang="en-US" dirty="0" smtClean="0"/>
              <a:t>Web </a:t>
            </a:r>
            <a:r>
              <a:rPr lang="en-US" dirty="0"/>
              <a:t>App </a:t>
            </a:r>
            <a:r>
              <a:rPr lang="en-US" dirty="0" smtClean="0"/>
              <a:t>and click Repair complete</a:t>
            </a:r>
            <a:endParaRPr lang="en-US" dirty="0"/>
          </a:p>
        </p:txBody>
      </p:sp>
      <p:pic>
        <p:nvPicPr>
          <p:cNvPr id="38914"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863203"/>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39938"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690688"/>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repair person’s comments and photo and click Approve Repair</a:t>
            </a:r>
            <a:endParaRPr lang="en-US" dirty="0"/>
          </a:p>
        </p:txBody>
      </p:sp>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a:t>
            </a:r>
            <a:r>
              <a:rPr lang="en-US" dirty="0" smtClean="0"/>
              <a:t>dispatcher </a:t>
            </a:r>
            <a:r>
              <a:rPr lang="en-US" dirty="0"/>
              <a:t>is </a:t>
            </a:r>
            <a:r>
              <a:rPr lang="en-US" dirty="0" smtClean="0"/>
              <a:t>completed</a:t>
            </a:r>
          </a:p>
          <a:p>
            <a:endParaRPr lang="en-US" dirty="0"/>
          </a:p>
          <a:p>
            <a:r>
              <a:rPr lang="en-US" dirty="0"/>
              <a:t>Incident is updated with Repair Approved Status and </a:t>
            </a:r>
            <a:r>
              <a:rPr lang="en-US" dirty="0" smtClean="0"/>
              <a:t>Date</a:t>
            </a:r>
          </a:p>
          <a:p>
            <a:endParaRPr lang="en-US" dirty="0"/>
          </a:p>
          <a:p>
            <a:r>
              <a:rPr lang="en-US" dirty="0"/>
              <a:t>Workflow History is updated to close workflow</a:t>
            </a:r>
            <a:endParaRPr lang="en-US" dirty="0" smtClean="0"/>
          </a:p>
          <a:p>
            <a:endParaRPr lang="en-US" dirty="0"/>
          </a:p>
        </p:txBody>
      </p:sp>
      <p:pic>
        <p:nvPicPr>
          <p:cNvPr id="40962" name="Picture 2" descr="D:\CDL\Desktop\PIC\new\70.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66638" y="1748376"/>
            <a:ext cx="3203895" cy="477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22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Refresh the Property </a:t>
            </a:r>
            <a:r>
              <a:rPr lang="en-US" dirty="0"/>
              <a:t>Management </a:t>
            </a:r>
            <a:r>
              <a:rPr lang="en-US" dirty="0" smtClean="0"/>
              <a:t>Web </a:t>
            </a:r>
            <a:r>
              <a:rPr lang="en-US" dirty="0"/>
              <a:t>App </a:t>
            </a:r>
            <a:r>
              <a:rPr lang="en-US" dirty="0" smtClean="0"/>
              <a:t>and click Repair complete to see the Approved status</a:t>
            </a:r>
            <a:endParaRPr lang="en-US" dirty="0"/>
          </a:p>
        </p:txBody>
      </p:sp>
      <p:pic>
        <p:nvPicPr>
          <p:cNvPr id="41986" name="Picture 2" descr="D:\CDL\Desktop\PIC\new\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772" y="1825625"/>
            <a:ext cx="6322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0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inspector credentials </a:t>
            </a:r>
            <a:br>
              <a:rPr lang="en-US" dirty="0" smtClean="0"/>
            </a:br>
            <a:r>
              <a:rPr lang="en-US" dirty="0" smtClean="0"/>
              <a:t/>
            </a:r>
            <a:br>
              <a:rPr lang="en-US" dirty="0" smtClean="0"/>
            </a:br>
            <a:r>
              <a:rPr lang="en-US" sz="2200" dirty="0" smtClean="0"/>
              <a:t>Username</a:t>
            </a:r>
            <a:r>
              <a:rPr lang="en-US" sz="2200" dirty="0"/>
              <a:t>: </a:t>
            </a:r>
            <a:r>
              <a:rPr lang="en-US" sz="2200" dirty="0" err="1">
                <a:hlinkClick r:id="rId2"/>
              </a:rPr>
              <a:t>robb</a:t>
            </a:r>
            <a:r>
              <a:rPr lang="en-US" sz="2200" dirty="0">
                <a:hlinkClick r:id="rId2"/>
              </a:rPr>
              <a:t>@&lt;</a:t>
            </a:r>
            <a:r>
              <a:rPr lang="en-US" sz="2200" dirty="0" err="1" smtClean="0">
                <a:hlinkClick r:id="rId2"/>
              </a:rPr>
              <a:t>tenanacy</a:t>
            </a:r>
            <a:r>
              <a:rPr lang="en-US" sz="2200" dirty="0">
                <a:hlinkClick r:id="rId2"/>
              </a:rPr>
              <a:t>&gt;.onmicrosoft.com</a:t>
            </a:r>
            <a:r>
              <a:rPr lang="en-US" sz="2200" dirty="0"/>
              <a:t/>
            </a:r>
            <a:br>
              <a:rPr lang="en-US" sz="2200" dirty="0"/>
            </a:br>
            <a:r>
              <a:rPr lang="en-US" sz="2200" dirty="0" smtClean="0"/>
              <a:t>Password: TempP@ssw0rd! (default)</a:t>
            </a:r>
            <a:r>
              <a:rPr lang="en-US" sz="2200" dirty="0"/>
              <a:t/>
            </a:r>
            <a:br>
              <a:rPr lang="en-US" sz="2200" dirty="0"/>
            </a:br>
            <a:r>
              <a:rPr lang="en-US" sz="2200" dirty="0" smtClean="0"/>
              <a:t/>
            </a:r>
            <a:br>
              <a:rPr lang="en-US" sz="2200" dirty="0" smtClean="0"/>
            </a:br>
            <a:r>
              <a:rPr lang="en-US" sz="2200" dirty="0" smtClean="0"/>
              <a:t>Do </a:t>
            </a:r>
            <a:r>
              <a:rPr lang="en-US" sz="2200" dirty="0"/>
              <a:t>not </a:t>
            </a:r>
            <a:r>
              <a:rPr lang="en-US" sz="2200" dirty="0" smtClean="0"/>
              <a:t>check Keep Me Signed In</a:t>
            </a:r>
            <a:br>
              <a:rPr lang="en-US" sz="2200" dirty="0" smtClean="0"/>
            </a:br>
            <a:r>
              <a:rPr lang="en-US" sz="2200" dirty="0" smtClean="0"/>
              <a:t/>
            </a:r>
            <a:br>
              <a:rPr lang="en-US" sz="2200" dirty="0" smtClean="0"/>
            </a:br>
            <a:r>
              <a:rPr lang="en-US" sz="2200" dirty="0" smtClean="0"/>
              <a:t>Click Sign In</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pic>
        <p:nvPicPr>
          <p:cNvPr id="2" name="Picture 2" descr="D:\CDL\Desktop\PIC\ne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660" y="2079320"/>
            <a:ext cx="5874707" cy="434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14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the inspection with the plus icon</a:t>
            </a:r>
            <a:endParaRPr lang="en-US" dirty="0"/>
          </a:p>
        </p:txBody>
      </p:sp>
      <p:pic>
        <p:nvPicPr>
          <p:cNvPr id="7" name="Picture 2" descr="D:\CDL\Desktop\PIC\new\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7552" y="1723629"/>
            <a:ext cx="6064652" cy="467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Submitting an inspection comment</a:t>
            </a:r>
            <a:endParaRPr lang="en-US" dirty="0"/>
          </a:p>
        </p:txBody>
      </p:sp>
      <p:sp>
        <p:nvSpPr>
          <p:cNvPr id="5" name="Text Placeholder 4"/>
          <p:cNvSpPr>
            <a:spLocks noGrp="1"/>
          </p:cNvSpPr>
          <p:nvPr>
            <p:ph type="body" idx="1"/>
          </p:nvPr>
        </p:nvSpPr>
        <p:spPr/>
        <p:txBody>
          <a:bodyPr/>
          <a:lstStyle/>
          <a:p>
            <a:r>
              <a:rPr lang="en-US" dirty="0" smtClean="0"/>
              <a:t>Inspection comments are informational, they do not require action or indicate anything is wrong.</a:t>
            </a:r>
            <a:endParaRPr lang="en-US" dirty="0"/>
          </a:p>
        </p:txBody>
      </p:sp>
    </p:spTree>
    <p:extLst>
      <p:ext uri="{BB962C8B-B14F-4D97-AF65-F5344CB8AC3E}">
        <p14:creationId xmlns:p14="http://schemas.microsoft.com/office/powerpoint/2010/main" val="1876075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8A324078003349A5EC3D6EB296A8D9" ma:contentTypeVersion="0" ma:contentTypeDescription="Create a new document." ma:contentTypeScope="" ma:versionID="01f0eb5f9f267df17b17098fd3bb34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76B2CA-146F-4AF2-B7F6-9626D5BDBD2D}">
  <ds:schemaRefs>
    <ds:schemaRef ds:uri="http://schemas.microsoft.com/sharepoint/v3/contenttype/forms"/>
  </ds:schemaRefs>
</ds:datastoreItem>
</file>

<file path=customXml/itemProps2.xml><?xml version="1.0" encoding="utf-8"?>
<ds:datastoreItem xmlns:ds="http://schemas.openxmlformats.org/officeDocument/2006/customXml" ds:itemID="{E1AECADB-6B34-4FDE-80DE-178ED94B1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798E37C-12D9-44AB-8BA2-A32144010F0D}">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6311</TotalTime>
  <Words>1016</Words>
  <Application>Microsoft Office PowerPoint</Application>
  <PresentationFormat>Widescreen</PresentationFormat>
  <Paragraphs>115</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Property Inspection Demo</vt:lpstr>
      <vt:lpstr>Preparing Calendars</vt:lpstr>
      <vt:lpstr>Walkthrough</vt:lpstr>
      <vt:lpstr>Inspection Walkthrough</vt:lpstr>
      <vt:lpstr>Open Inspection App on device</vt:lpstr>
      <vt:lpstr>Click Sign In</vt:lpstr>
      <vt:lpstr>Enter inspector credentials   Username: robb@&lt;tenanacy&gt;.onmicrosoft.com Password: TempP@ssw0rd! (default)  Do not check Keep Me Signed In  Click Sign In  If you have not already signed in with this user you will be prompted to reset  the user’s password.</vt:lpstr>
      <vt:lpstr>Click the inspection with the plus icon</vt:lpstr>
      <vt:lpstr>Submitting an inspection comment</vt:lpstr>
      <vt:lpstr>Select Bathroom 1</vt:lpstr>
      <vt:lpstr>Click Comments</vt:lpstr>
      <vt:lpstr>Click Camera</vt:lpstr>
      <vt:lpstr>Select photo or take picture</vt:lpstr>
      <vt:lpstr>Enter Comments</vt:lpstr>
      <vt:lpstr>Click Done</vt:lpstr>
      <vt:lpstr>Submitting an incident</vt:lpstr>
      <vt:lpstr>Select Bathroom 2</vt:lpstr>
      <vt:lpstr>Click Incidents</vt:lpstr>
      <vt:lpstr>Just like you did in the Inspection Comments popup, take a picture and enter comments.  Then, select an Incident Type and click Done.</vt:lpstr>
      <vt:lpstr>Click Finalize Inspection</vt:lpstr>
      <vt:lpstr>Get Confirmation</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Dispatcher Scheduling Walkthrough</vt:lpstr>
      <vt:lpstr>Inspection report email is sent to property owner and dispatcher Log in with Dispatcher account to see the email  Username: katiej@&lt;tenanacy&gt;.onmicrosoft.com Password: TempP@ssw0rd!  If you have not already signed in with this user you will be prompted to reset the user’s password.</vt:lpstr>
      <vt:lpstr>Open the Property Management Web App Dashboard and click Need Repair</vt:lpstr>
      <vt:lpstr>Click Not Scheduled</vt:lpstr>
      <vt:lpstr>View the members associated with the Unified Group corresponding to this property. </vt:lpstr>
      <vt:lpstr>View the videos associated with the incident.  Click one of the videos in the page and a new browser window opens to view the video. </vt:lpstr>
      <vt:lpstr>View the conversations associated with the Unified Group corresponding to this property.  Click one of the conversations in the list and a new browser window opens to view the conversation.</vt:lpstr>
      <vt:lpstr>View the conversation in a new web browser.</vt:lpstr>
      <vt:lpstr>View the a recent document associated with the Unified Group corresponding to this property.  Recent documents are documents that have been modified in the last 7 days.  Click one of the documents in the list and a new browser window opens to view the document.</vt:lpstr>
      <vt:lpstr>View the document in a new web browser.</vt:lpstr>
      <vt:lpstr>View the documents associated with the Files library in the Unified Group corresponding to this property.  Click the See more link at the bottom of the list and a new browser window opens to view the documents.</vt:lpstr>
      <vt:lpstr>View the documents in a new web browser.</vt:lpstr>
      <vt:lpstr>Click the Upload button to upload a document to the Files library in the Unified Group corresponding to this property.  The page and list refresh after the file is uploaded.</vt:lpstr>
      <vt:lpstr>Click the Annotate Images button to create a new page in the OneNote notebook in the Unified Group corresponding to this property. </vt:lpstr>
      <vt:lpstr>View the new OneNote page in a new web browser and make annotations to the images in it.</vt:lpstr>
      <vt:lpstr>Enter comments, select Ron Gabel, select Time,  click Schedule Repair</vt:lpstr>
      <vt:lpstr>View the shared calendar for the Unified Group associated with the property in a new web browser.  Click the new event.</vt:lpstr>
      <vt:lpstr>Click Need repair and mention the repair is scheduled</vt:lpstr>
      <vt:lpstr>Repair Walkthrough</vt:lpstr>
      <vt:lpstr>Accept repair event Log in with thhe Repair Person account to see the email for the repair event  Username: rong@&lt;tenanacy&gt;.onmicrosoft.com Password: TempP@ssw0rd!  If you have not already signed in with this user you will be prompted to reset the user’s password.</vt:lpstr>
      <vt:lpstr>View calendar event and accept it</vt:lpstr>
      <vt:lpstr>View repair task email sent to Ron Gabel </vt:lpstr>
      <vt:lpstr>Click Sign In</vt:lpstr>
      <vt:lpstr>Enter Repair Person credentials   Username: robb@&lt;tennacy&gt;.onmicrosoft.com Password: TempP@ssw0rd!  Do not check Keep Me Signed In Click Sign In  If you have not already signed in with this user you will be prompted to reset  the user’s password.</vt:lpstr>
      <vt:lpstr>Click the incident assigned by the dispatcher</vt:lpstr>
      <vt:lpstr>Review the dispatcher’s comments</vt:lpstr>
      <vt:lpstr>Click Inspector comments and photos</vt:lpstr>
      <vt:lpstr>Review inspector comments</vt:lpstr>
      <vt:lpstr>Click photo</vt:lpstr>
      <vt:lpstr>View photo full size, Click the X to close</vt:lpstr>
      <vt:lpstr>Just like you did in the Inspection App, take a picture and enter comments.  Then, tap Done.</vt:lpstr>
      <vt:lpstr>Click Finalize Repair</vt:lpstr>
      <vt:lpstr>Approve Repair Walkthrough</vt:lpstr>
      <vt:lpstr>Email is sent to Property Owner and Dispatcher to tell them the repair is complete. Log in with dispatcher to view email. Username: katiej@&lt;tennacy&gt;.onmicrosoft.com Password: TempP@ssw0rd!  </vt:lpstr>
      <vt:lpstr>Email is sent to Dispatcher to approve repair. Log in with dispatcher to view email.  Username: katiej@&lt;tennacy&gt;.onmicrosoft.com Password: TempP@ssw0rd!  </vt:lpstr>
      <vt:lpstr>Refresh the Property Management Web App and click Repair complete</vt:lpstr>
      <vt:lpstr>Click Not Approved</vt:lpstr>
      <vt:lpstr>Review the repair person’s comments and photo and click Approve Repair</vt:lpstr>
      <vt:lpstr>Refresh the Property Management Web App and click Repair complete to see the Approved status</vt:lpstr>
    </vt:vector>
  </TitlesOfParts>
  <Company>Canviz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150</cp:revision>
  <dcterms:created xsi:type="dcterms:W3CDTF">2014-10-24T19:08:31Z</dcterms:created>
  <dcterms:modified xsi:type="dcterms:W3CDTF">2015-07-31T20:25:00Z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0x0101005F8A324078003349A5EC3D6EB296A8D9</vt:lpwstr>
  </property>
</Properties>
</file>